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4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48" r:id="rId14"/>
    <p:sldId id="365" r:id="rId15"/>
    <p:sldId id="430" r:id="rId16"/>
    <p:sldId id="326" r:id="rId17"/>
    <p:sldId id="327" r:id="rId18"/>
    <p:sldId id="331" r:id="rId19"/>
    <p:sldId id="431" r:id="rId20"/>
    <p:sldId id="332" r:id="rId21"/>
    <p:sldId id="333" r:id="rId22"/>
    <p:sldId id="380" r:id="rId23"/>
    <p:sldId id="383" r:id="rId24"/>
    <p:sldId id="434" r:id="rId25"/>
    <p:sldId id="385" r:id="rId26"/>
    <p:sldId id="386" r:id="rId27"/>
    <p:sldId id="435" r:id="rId28"/>
    <p:sldId id="436" r:id="rId29"/>
    <p:sldId id="377" r:id="rId30"/>
    <p:sldId id="261" r:id="rId31"/>
    <p:sldId id="388" r:id="rId32"/>
    <p:sldId id="373" r:id="rId33"/>
    <p:sldId id="418" r:id="rId34"/>
    <p:sldId id="414" r:id="rId35"/>
    <p:sldId id="321" r:id="rId36"/>
    <p:sldId id="415" r:id="rId37"/>
    <p:sldId id="322" r:id="rId38"/>
    <p:sldId id="416" r:id="rId39"/>
    <p:sldId id="396" r:id="rId40"/>
    <p:sldId id="397" r:id="rId41"/>
    <p:sldId id="341" r:id="rId42"/>
    <p:sldId id="409" r:id="rId43"/>
    <p:sldId id="412" r:id="rId44"/>
    <p:sldId id="398" r:id="rId45"/>
    <p:sldId id="399" r:id="rId46"/>
    <p:sldId id="400" r:id="rId47"/>
    <p:sldId id="401" r:id="rId48"/>
    <p:sldId id="417" r:id="rId49"/>
    <p:sldId id="421" r:id="rId50"/>
    <p:sldId id="422" r:id="rId51"/>
    <p:sldId id="323" r:id="rId52"/>
    <p:sldId id="378" r:id="rId53"/>
    <p:sldId id="423" r:id="rId54"/>
    <p:sldId id="345" r:id="rId55"/>
    <p:sldId id="424" r:id="rId56"/>
    <p:sldId id="338" r:id="rId57"/>
    <p:sldId id="340" r:id="rId58"/>
    <p:sldId id="425" r:id="rId59"/>
    <p:sldId id="339" r:id="rId60"/>
    <p:sldId id="426" r:id="rId61"/>
    <p:sldId id="427" r:id="rId62"/>
    <p:sldId id="402" r:id="rId63"/>
    <p:sldId id="337" r:id="rId64"/>
    <p:sldId id="344" r:id="rId65"/>
    <p:sldId id="342" r:id="rId66"/>
    <p:sldId id="353" r:id="rId67"/>
    <p:sldId id="347" r:id="rId68"/>
    <p:sldId id="354" r:id="rId69"/>
    <p:sldId id="355" r:id="rId70"/>
    <p:sldId id="393" r:id="rId71"/>
    <p:sldId id="394" r:id="rId72"/>
    <p:sldId id="395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48"/>
            <p14:sldId id="365"/>
            <p14:sldId id="430"/>
            <p14:sldId id="326"/>
            <p14:sldId id="327"/>
            <p14:sldId id="331"/>
            <p14:sldId id="431"/>
            <p14:sldId id="332"/>
            <p14:sldId id="333"/>
            <p14:sldId id="380"/>
            <p14:sldId id="383"/>
            <p14:sldId id="434"/>
            <p14:sldId id="385"/>
            <p14:sldId id="386"/>
            <p14:sldId id="435"/>
            <p14:sldId id="436"/>
            <p14:sldId id="377"/>
            <p14:sldId id="261"/>
            <p14:sldId id="388"/>
            <p14:sldId id="373"/>
            <p14:sldId id="418"/>
            <p14:sldId id="414"/>
            <p14:sldId id="321"/>
            <p14:sldId id="415"/>
            <p14:sldId id="322"/>
            <p14:sldId id="416"/>
          </p14:sldIdLst>
        </p14:section>
        <p14:section name="Data" id="{5C431F36-3D7F-4BFB-A2C6-90614511EFFF}">
          <p14:sldIdLst>
            <p14:sldId id="396"/>
            <p14:sldId id="397"/>
            <p14:sldId id="341"/>
            <p14:sldId id="409"/>
            <p14:sldId id="412"/>
            <p14:sldId id="398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17"/>
            <p14:sldId id="421"/>
            <p14:sldId id="422"/>
            <p14:sldId id="323"/>
            <p14:sldId id="378"/>
            <p14:sldId id="423"/>
            <p14:sldId id="345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27=&gt;11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傳統斷筋 </a:t>
            </a:r>
            <a:r>
              <a:rPr lang="en-US" altLang="zh-TW" dirty="0">
                <a:effectLst/>
              </a:rPr>
              <a:t>max(</a:t>
            </a:r>
            <a:r>
              <a:rPr lang="en-US" altLang="zh-TW" dirty="0" err="1">
                <a:effectLst/>
              </a:rPr>
              <a:t>ld</a:t>
            </a:r>
            <a:r>
              <a:rPr lang="en-US" altLang="zh-TW" dirty="0">
                <a:effectLst/>
              </a:rPr>
              <a:t>, 1/3 span)</a:t>
            </a:r>
          </a:p>
          <a:p>
            <a:pPr lvl="1"/>
            <a:r>
              <a:rPr lang="zh-TW" altLang="en-US" dirty="0">
                <a:effectLst/>
              </a:rPr>
              <a:t>簡算法延伸長度比梁長還長 取最大直接配</a:t>
            </a:r>
          </a:p>
          <a:p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效果不好的地方用傳統斷筋</a:t>
            </a:r>
          </a:p>
          <a:p>
            <a:pPr lvl="1"/>
            <a:r>
              <a:rPr lang="en-US" altLang="zh-TW" dirty="0">
                <a:effectLst/>
              </a:rPr>
              <a:t>93.50 =&gt; 93.23</a:t>
            </a:r>
          </a:p>
          <a:p>
            <a:pPr lvl="1"/>
            <a:r>
              <a:rPr lang="en-US" altLang="zh-TW" dirty="0">
                <a:effectLst/>
              </a:rPr>
              <a:t>101.04 =&gt; 97.80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五點斷筋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58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7.emf"/><Relationship Id="rId7" Type="http://schemas.openxmlformats.org/officeDocument/2006/relationships/image" Target="../media/image54.wmf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68.emf"/><Relationship Id="rId7" Type="http://schemas.openxmlformats.org/officeDocument/2006/relationships/image" Target="../media/image66.wmf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6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emf"/><Relationship Id="rId5" Type="http://schemas.openxmlformats.org/officeDocument/2006/relationships/image" Target="../media/image94.png"/><Relationship Id="rId4" Type="http://schemas.openxmlformats.org/officeDocument/2006/relationships/image" Target="../media/image9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98.emf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9.emf"/><Relationship Id="rId4" Type="http://schemas.openxmlformats.org/officeDocument/2006/relationships/image" Target="../media/image12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2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7" Type="http://schemas.openxmlformats.org/officeDocument/2006/relationships/image" Target="../media/image70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8763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34304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5669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59665" y="1595231"/>
            <a:ext cx="3199903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 82%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7671" y="6097857"/>
            <a:ext cx="241989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r>
              <a:rPr lang="zh-TW" altLang="en-US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687235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7827510" y="2723472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8422449" y="1685707"/>
            <a:ext cx="182518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5994038"/>
            <a:ext cx="182518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2059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569369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69369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814320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088640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814320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1971528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502719"/>
            <a:ext cx="155106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1930144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1930144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57189" y="4665250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6984" y="2930808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3859" y="1536739"/>
            <a:ext cx="18203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5271" y="1536739"/>
            <a:ext cx="17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8786" y="3226150"/>
            <a:ext cx="646972" cy="42742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9788" y="3461071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21023" y="5793342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85474" y="5462259"/>
            <a:ext cx="646972" cy="42742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303326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75200" y="5793342"/>
            <a:ext cx="155106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283452" y="5099382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099382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01259" y="3470270"/>
            <a:ext cx="129458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52427" y="4748173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52740" y="2927370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11999" y="3298914"/>
            <a:ext cx="555601" cy="46166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2579" y="3479405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26779" y="5789904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21519" y="5215997"/>
            <a:ext cx="515527" cy="42742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30389" y="5820983"/>
            <a:ext cx="129458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5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244000"/>
              </p:ext>
            </p:extLst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67313"/>
              </p:ext>
            </p:extLst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83834"/>
              </p:ext>
            </p:extLst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3143"/>
              </p:ext>
            </p:extLst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DD036762-2E0E-4BC6-B4D0-EA8E73FFD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Bar-Cut-Off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235303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6" imgW="203040" imgH="609480" progId="Equation.DSMT4">
                  <p:embed/>
                </p:oleObj>
              </mc:Choice>
              <mc:Fallback>
                <p:oleObj name="Equation" r:id="rId6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02008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85782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10" imgW="190440" imgH="609480" progId="Equation.DSMT4">
                  <p:embed/>
                </p:oleObj>
              </mc:Choice>
              <mc:Fallback>
                <p:oleObj name="Equation" r:id="rId10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02918"/>
              </p:ext>
            </p:extLst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41305"/>
              </p:ext>
            </p:extLst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25319"/>
              </p:ext>
            </p:extLst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7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9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6600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352" y="2463002"/>
            <a:ext cx="13314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u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D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max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839788" y="3881552"/>
            <a:ext cx="7961905" cy="1700541"/>
            <a:chOff x="1786084" y="3881552"/>
            <a:chExt cx="7961905" cy="170054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61848"/>
            <a:stretch/>
          </p:blipFill>
          <p:spPr>
            <a:xfrm>
              <a:off x="1786084" y="3881552"/>
              <a:ext cx="7961905" cy="17005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179674" y="4227795"/>
              <a:ext cx="7377223" cy="859867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/>
          <p:nvPr/>
        </p:nvCxnSpPr>
        <p:spPr>
          <a:xfrm>
            <a:off x="6031592" y="2588650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192525" y="2374937"/>
            <a:ext cx="192392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&gt;2h, Consider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7823" y="5944539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9788" y="5944541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459533" y="6362622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955" y="6356350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79265" y="6150444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0198" y="596577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937A24-DC6B-4570-BE27-4F9675294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3D418F-F2CF-414C-A2DD-68737E5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148047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276B-6717-40D6-B9CB-FA0CC9DB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36A19C-4C48-48E4-AE70-577192F09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1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31" y="2699720"/>
            <a:ext cx="4323319" cy="2116400"/>
          </a:xfrm>
          <a:prstGeom prst="rect">
            <a:avLst/>
          </a:prstGeom>
        </p:spPr>
      </p:pic>
      <p:sp>
        <p:nvSpPr>
          <p:cNvPr id="21" name="文字版面配置區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BETA VERSION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2428" y="2008405"/>
            <a:ext cx="139306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9349" y="2355705"/>
            <a:ext cx="1981773" cy="18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35516" y="4882896"/>
            <a:ext cx="107978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551817" y="4881477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93.5%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25160" y="5754043"/>
            <a:ext cx="100283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97.8%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551817" y="5754043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93.2%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81243" y="4308760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6094069" y="1270000"/>
            <a:ext cx="0" cy="508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064171" y="1435372"/>
            <a:ext cx="204511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 MULTI CUT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377256" y="1437270"/>
            <a:ext cx="347620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TRATIONAL REPLACE?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7561294" y="5436220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990235" y="5442913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23326-7C52-441D-A569-7DA479EC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2" y="1586718"/>
            <a:ext cx="7654088" cy="12393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88586" y="1565915"/>
            <a:ext cx="43624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352172" y="1565915"/>
            <a:ext cx="33608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>
            <a:endCxn id="3" idx="3"/>
          </p:cNvCxnSpPr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232" y="264522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A8ED2-640F-44D0-B1E2-61A66D9AE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88485" y="6136149"/>
            <a:ext cx="10637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支鋼筋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DD5F25-A2C9-42C7-AC2F-4A0E6301C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12" y="1731558"/>
            <a:ext cx="5361188" cy="401251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272430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645262"/>
              </p:ext>
            </p:extLst>
          </p:nvPr>
        </p:nvGraphicFramePr>
        <p:xfrm>
          <a:off x="7559275" y="5744073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59275" y="5744073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413919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24341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82983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854948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4993318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715795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41734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692158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99449" y="5461752"/>
            <a:ext cx="1477925" cy="411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4123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522710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55041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27259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733516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8403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341734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59" y="2002179"/>
            <a:ext cx="4929577" cy="3956563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461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3845546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75868"/>
            <a:ext cx="5697994" cy="40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9401</TotalTime>
  <Words>1483</Words>
  <Application>Microsoft Office PowerPoint</Application>
  <PresentationFormat>寬螢幕</PresentationFormat>
  <Paragraphs>578</Paragraphs>
  <Slides>69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69</vt:i4>
      </vt:variant>
    </vt:vector>
  </HeadingPairs>
  <TitlesOfParts>
    <vt:vector size="81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510</cp:revision>
  <dcterms:created xsi:type="dcterms:W3CDTF">2015-10-12T10:51:44Z</dcterms:created>
  <dcterms:modified xsi:type="dcterms:W3CDTF">2019-05-17T06:11:22Z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